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13716000" cx="24384000"/>
  <p:notesSz cx="6858000" cy="9144000"/>
  <p:embeddedFontLst>
    <p:embeddedFont>
      <p:font typeface="Helvetica Neue"/>
      <p:regular r:id="rId15"/>
      <p:bold r:id="rId16"/>
      <p:italic r:id="rId17"/>
      <p:boldItalic r:id="rId18"/>
    </p:embeddedFont>
    <p:embeddedFont>
      <p:font typeface="Roboto Mono"/>
      <p:regular r:id="rId19"/>
      <p:bold r:id="rId20"/>
      <p:italic r:id="rId21"/>
      <p:boldItalic r:id="rId22"/>
    </p:embeddedFont>
    <p:embeddedFont>
      <p:font typeface="Open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hXcIfA8RLATiu2ANnekpgAeLq5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.fntdata"/><Relationship Id="rId22" Type="http://schemas.openxmlformats.org/officeDocument/2006/relationships/font" Target="fonts/RobotoMono-boldItalic.fntdata"/><Relationship Id="rId21" Type="http://schemas.openxmlformats.org/officeDocument/2006/relationships/font" Target="fonts/RobotoMono-italic.fntdata"/><Relationship Id="rId24" Type="http://schemas.openxmlformats.org/officeDocument/2006/relationships/font" Target="fonts/OpenSansLight-bold.fntdata"/><Relationship Id="rId23" Type="http://schemas.openxmlformats.org/officeDocument/2006/relationships/font" Target="fonts/OpenSan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Light-boldItalic.fntdata"/><Relationship Id="rId25" Type="http://schemas.openxmlformats.org/officeDocument/2006/relationships/font" Target="fonts/OpenSansLigh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HelveticaNeue-regular.fntdata"/><Relationship Id="rId14" Type="http://schemas.openxmlformats.org/officeDocument/2006/relationships/slide" Target="slides/slide10.xml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19" Type="http://schemas.openxmlformats.org/officeDocument/2006/relationships/font" Target="fonts/RobotoMono-regular.fntdata"/><Relationship Id="rId18" Type="http://schemas.openxmlformats.org/officeDocument/2006/relationships/font" Target="fonts/HelveticaNeue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7cea14d9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97cea14d9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7cea14d9f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97cea14d9f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97cea14d9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97cea14d9f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97cea14d9f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97cea14d9f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7cea14d9f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7cea14d9f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7cea14d9f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7cea14d9f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7cea14d9f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7cea14d9f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97cea14d9f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97cea14d9f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7cea14d9f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7cea14d9f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7cea14d9f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7cea14d9f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4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4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3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53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53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53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55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55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1" name="Google Shape;61;p55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6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56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" name="Google Shape;65;p56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7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" name="Google Shape;68;p57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57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58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58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4" name="Google Shape;74;p58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9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59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59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9" name="Google Shape;79;p59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0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2" name="Google Shape;82;p60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60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1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61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7" name="Google Shape;87;p61"/>
          <p:cNvSpPr txBox="1"/>
          <p:nvPr>
            <p:ph idx="2" type="subTitle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61"/>
          <p:cNvSpPr txBox="1"/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2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62"/>
          <p:cNvSpPr txBox="1"/>
          <p:nvPr>
            <p:ph idx="1" type="body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2" name="Google Shape;92;p62"/>
          <p:cNvSpPr txBox="1"/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62"/>
          <p:cNvSpPr txBox="1"/>
          <p:nvPr>
            <p:ph idx="2" type="subTitle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62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45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45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3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63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4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64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5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65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6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66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6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6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7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7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27;p48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8"/>
          <p:cNvSpPr txBox="1"/>
          <p:nvPr>
            <p:ph idx="1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8"/>
          <p:cNvSpPr txBox="1"/>
          <p:nvPr>
            <p:ph idx="2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49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9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" name="Google Shape;34;p49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9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50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" name="Google Shape;39;p50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0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43;p51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" name="Google Shape;44;p51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51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2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8;p52"/>
          <p:cNvSpPr txBox="1"/>
          <p:nvPr>
            <p:ph idx="1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52"/>
          <p:cNvSpPr txBox="1"/>
          <p:nvPr>
            <p:ph idx="2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" name="Google Shape;50;p52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43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b="0" i="0" sz="4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b="0" i="0" sz="4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b="0" i="0" sz="3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b="0" i="0" sz="3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implilearn.com/tutorials/git-tutorial/git-vs-github" TargetMode="External"/><Relationship Id="rId4" Type="http://schemas.openxmlformats.org/officeDocument/2006/relationships/hyperlink" Target="https://github.com/features" TargetMode="External"/><Relationship Id="rId5" Type="http://schemas.openxmlformats.org/officeDocument/2006/relationships/hyperlink" Target="https://resources.github.com/ci-cd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9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0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7cea14d9f_0_0"/>
          <p:cNvSpPr txBox="1"/>
          <p:nvPr>
            <p:ph type="title"/>
          </p:nvPr>
        </p:nvSpPr>
        <p:spPr>
          <a:xfrm>
            <a:off x="2427925" y="4513800"/>
            <a:ext cx="14310600" cy="20316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</a:t>
            </a:r>
            <a:endParaRPr/>
          </a:p>
        </p:txBody>
      </p:sp>
      <p:sp>
        <p:nvSpPr>
          <p:cNvPr id="114" name="Google Shape;114;g197cea14d9f_0_0"/>
          <p:cNvSpPr txBox="1"/>
          <p:nvPr>
            <p:ph idx="1" type="subTitle"/>
          </p:nvPr>
        </p:nvSpPr>
        <p:spPr>
          <a:xfrm>
            <a:off x="5929600" y="8096125"/>
            <a:ext cx="105483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Wojciech Słabosz</a:t>
            </a:r>
            <a:br>
              <a:rPr lang="en-US"/>
            </a:br>
            <a:r>
              <a:rPr lang="en-US"/>
              <a:t>GDSC Core Team Member</a:t>
            </a:r>
            <a:endParaRPr/>
          </a:p>
        </p:txBody>
      </p:sp>
      <p:sp>
        <p:nvSpPr>
          <p:cNvPr id="115" name="Google Shape;115;g197cea14d9f_0_0"/>
          <p:cNvSpPr txBox="1"/>
          <p:nvPr>
            <p:ph idx="2" type="subTitle"/>
          </p:nvPr>
        </p:nvSpPr>
        <p:spPr>
          <a:xfrm>
            <a:off x="2663900" y="6090325"/>
            <a:ext cx="10548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WARSZTAT</a:t>
            </a:r>
            <a:endParaRPr/>
          </a:p>
        </p:txBody>
      </p:sp>
      <p:pic>
        <p:nvPicPr>
          <p:cNvPr id="116" name="Google Shape;116;g197cea14d9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300" y="7166200"/>
            <a:ext cx="2183901" cy="327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7cea14d9f_0_110"/>
          <p:cNvSpPr txBox="1"/>
          <p:nvPr>
            <p:ph idx="1" type="body"/>
          </p:nvPr>
        </p:nvSpPr>
        <p:spPr>
          <a:xfrm>
            <a:off x="1203350" y="4079650"/>
            <a:ext cx="219063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https://www.simplilearn.com/tutorials/git-tutorial/git-vs-github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https://github.com/features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https://resources.github.com/ci-cd/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https://docs.github.com/en/actions/using-workflows/</a:t>
            </a:r>
            <a:endParaRPr/>
          </a:p>
        </p:txBody>
      </p:sp>
      <p:sp>
        <p:nvSpPr>
          <p:cNvPr id="207" name="Google Shape;207;g197cea14d9f_0_110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Wykorzystane materiały</a:t>
            </a:r>
            <a:endParaRPr/>
          </a:p>
        </p:txBody>
      </p:sp>
      <p:sp>
        <p:nvSpPr>
          <p:cNvPr id="208" name="Google Shape;208;g197cea14d9f_0_110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7cea14d9f_0_19"/>
          <p:cNvSpPr txBox="1"/>
          <p:nvPr>
            <p:ph idx="1" type="body"/>
          </p:nvPr>
        </p:nvSpPr>
        <p:spPr>
          <a:xfrm>
            <a:off x="1203350" y="4079650"/>
            <a:ext cx="21906300" cy="4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Słów kilka o </a:t>
            </a:r>
            <a:r>
              <a:rPr lang="en-US"/>
              <a:t>Githubie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Czym jest to całe CI/CD?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Do czego nam automatyzacja?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Pierwszy workflow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Branch protection rules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Inne możliwe akcje…</a:t>
            </a:r>
            <a:endParaRPr/>
          </a:p>
        </p:txBody>
      </p:sp>
      <p:sp>
        <p:nvSpPr>
          <p:cNvPr id="122" name="Google Shape;122;g197cea14d9f_0_19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23" name="Google Shape;123;g197cea14d9f_0_19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7cea14d9f_0_25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Więc czym jest ten Github?</a:t>
            </a:r>
            <a:endParaRPr/>
          </a:p>
        </p:txBody>
      </p:sp>
      <p:sp>
        <p:nvSpPr>
          <p:cNvPr id="129" name="Google Shape;129;g197cea14d9f_0_25"/>
          <p:cNvSpPr txBox="1"/>
          <p:nvPr>
            <p:ph idx="1" type="body"/>
          </p:nvPr>
        </p:nvSpPr>
        <p:spPr>
          <a:xfrm>
            <a:off x="917950" y="6915750"/>
            <a:ext cx="21906300" cy="3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Git jest systemem kontroli wersji (wymaganym do poprawnego korzystania z Githuba)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Github to przeglądarkowy interfejs graficzny do zarządzania repozytoriów Git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Github nie jest jedynym takim narzędziem, jego przykładowym konkurentem jest Gitlab</a:t>
            </a:r>
            <a:endParaRPr sz="4400"/>
          </a:p>
        </p:txBody>
      </p:sp>
      <p:sp>
        <p:nvSpPr>
          <p:cNvPr id="130" name="Google Shape;130;g197cea14d9f_0_25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31" name="Google Shape;131;g197cea14d9f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75" y="3401900"/>
            <a:ext cx="4001180" cy="332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97cea14d9f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675" y="3401900"/>
            <a:ext cx="3325975" cy="3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97cea14d9f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0475" y="3401900"/>
            <a:ext cx="3325975" cy="33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7cea14d9f_0_47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Jakie funkcje dostarcza ten Github?</a:t>
            </a:r>
            <a:endParaRPr/>
          </a:p>
        </p:txBody>
      </p:sp>
      <p:sp>
        <p:nvSpPr>
          <p:cNvPr id="139" name="Google Shape;139;g197cea14d9f_0_47"/>
          <p:cNvSpPr txBox="1"/>
          <p:nvPr>
            <p:ph idx="1" type="body"/>
          </p:nvPr>
        </p:nvSpPr>
        <p:spPr>
          <a:xfrm>
            <a:off x="1203350" y="4079650"/>
            <a:ext cx="21906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97cea14d9f_0_47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g197cea14d9f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8913" y="3214025"/>
            <a:ext cx="5010000" cy="18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97cea14d9f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650" y="6560537"/>
            <a:ext cx="52768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97cea14d9f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65600" y="8324875"/>
            <a:ext cx="8648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97cea14d9f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000" y="3579337"/>
            <a:ext cx="725805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97cea14d9f_0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75675" y="10136275"/>
            <a:ext cx="7416465" cy="25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97cea14d9f_0_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65600" y="5124037"/>
            <a:ext cx="901065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97cea14d9f_0_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3340" y="9351250"/>
            <a:ext cx="7277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97cea14d9f_0_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91103" y="5942287"/>
            <a:ext cx="7387060" cy="2970055"/>
          </a:xfrm>
          <a:prstGeom prst="rect">
            <a:avLst/>
          </a:prstGeom>
          <a:noFill/>
          <a:ln cap="flat" cmpd="sng" w="76200">
            <a:solidFill>
              <a:srgbClr val="F6BA1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7cea14d9f_0_6"/>
          <p:cNvSpPr txBox="1"/>
          <p:nvPr>
            <p:ph type="title"/>
          </p:nvPr>
        </p:nvSpPr>
        <p:spPr>
          <a:xfrm>
            <a:off x="2278700" y="3143550"/>
            <a:ext cx="14542500" cy="192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CI/CD, co to takiego?</a:t>
            </a:r>
            <a:endParaRPr/>
          </a:p>
        </p:txBody>
      </p:sp>
      <p:sp>
        <p:nvSpPr>
          <p:cNvPr id="154" name="Google Shape;154;g197cea14d9f_0_6"/>
          <p:cNvSpPr txBox="1"/>
          <p:nvPr>
            <p:ph idx="2" type="subTitle"/>
          </p:nvPr>
        </p:nvSpPr>
        <p:spPr>
          <a:xfrm>
            <a:off x="2477575" y="4888700"/>
            <a:ext cx="17061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97cea14d9f_0_6"/>
          <p:cNvSpPr txBox="1"/>
          <p:nvPr>
            <p:ph idx="1" type="body"/>
          </p:nvPr>
        </p:nvSpPr>
        <p:spPr>
          <a:xfrm>
            <a:off x="3093700" y="9514900"/>
            <a:ext cx="145425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CI/CD służy do zautomatyzowania procesu budowy, testów oraz wdrożenia nowej wersji kodu</a:t>
            </a:r>
            <a:endParaRPr/>
          </a:p>
        </p:txBody>
      </p:sp>
      <p:pic>
        <p:nvPicPr>
          <p:cNvPr id="156" name="Google Shape;156;g197cea14d9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575" y="4349901"/>
            <a:ext cx="13640752" cy="33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97cea14d9f_0_6"/>
          <p:cNvSpPr txBox="1"/>
          <p:nvPr/>
        </p:nvSpPr>
        <p:spPr>
          <a:xfrm>
            <a:off x="2677725" y="7701450"/>
            <a:ext cx="644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Open Sans Light"/>
                <a:ea typeface="Open Sans Light"/>
                <a:cs typeface="Open Sans Light"/>
                <a:sym typeface="Open Sans Light"/>
              </a:rPr>
              <a:t>CI (nieustanna integracja)</a:t>
            </a:r>
            <a:endParaRPr sz="4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58" name="Google Shape;158;g197cea14d9f_0_6"/>
          <p:cNvCxnSpPr>
            <a:stCxn id="157" idx="0"/>
          </p:cNvCxnSpPr>
          <p:nvPr/>
        </p:nvCxnSpPr>
        <p:spPr>
          <a:xfrm flipH="1" rot="10800000">
            <a:off x="5900475" y="6895650"/>
            <a:ext cx="639900" cy="8058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9" name="Google Shape;159;g197cea14d9f_0_6"/>
          <p:cNvSpPr txBox="1"/>
          <p:nvPr/>
        </p:nvSpPr>
        <p:spPr>
          <a:xfrm>
            <a:off x="10924225" y="7948725"/>
            <a:ext cx="718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Open Sans Light"/>
                <a:ea typeface="Open Sans Light"/>
                <a:cs typeface="Open Sans Light"/>
                <a:sym typeface="Open Sans Light"/>
              </a:rPr>
              <a:t>CD (nieustanne </a:t>
            </a:r>
            <a:r>
              <a:rPr lang="en-US" sz="4200">
                <a:latin typeface="Open Sans Light"/>
                <a:ea typeface="Open Sans Light"/>
                <a:cs typeface="Open Sans Light"/>
                <a:sym typeface="Open Sans Light"/>
              </a:rPr>
              <a:t>wdrażanie</a:t>
            </a:r>
            <a:r>
              <a:rPr lang="en-US" sz="4200"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sz="4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60" name="Google Shape;160;g197cea14d9f_0_6"/>
          <p:cNvCxnSpPr>
            <a:stCxn id="159" idx="0"/>
          </p:cNvCxnSpPr>
          <p:nvPr/>
        </p:nvCxnSpPr>
        <p:spPr>
          <a:xfrm rot="10800000">
            <a:off x="12962275" y="6872025"/>
            <a:ext cx="1554900" cy="10767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7cea14d9f_0_70"/>
          <p:cNvSpPr txBox="1"/>
          <p:nvPr>
            <p:ph idx="1" type="body"/>
          </p:nvPr>
        </p:nvSpPr>
        <p:spPr>
          <a:xfrm>
            <a:off x="1095650" y="4103350"/>
            <a:ext cx="6700500" cy="6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Przykład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Pracujesz w zespole, kolega właśnie przygotował kluczową funkcjonalność, pobierasz najnowszy kod z githuba i …. nie buduję Ci się projekt…</a:t>
            </a:r>
            <a:endParaRPr/>
          </a:p>
        </p:txBody>
      </p:sp>
      <p:sp>
        <p:nvSpPr>
          <p:cNvPr id="166" name="Google Shape;166;g197cea14d9f_0_70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Przykłady zastosowania</a:t>
            </a:r>
            <a:endParaRPr/>
          </a:p>
        </p:txBody>
      </p:sp>
      <p:sp>
        <p:nvSpPr>
          <p:cNvPr id="167" name="Google Shape;167;g197cea14d9f_0_70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dobra, ale po co mi to CI/CD?</a:t>
            </a:r>
            <a:endParaRPr/>
          </a:p>
        </p:txBody>
      </p:sp>
      <p:pic>
        <p:nvPicPr>
          <p:cNvPr id="168" name="Google Shape;168;g197cea14d9f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150" y="5365001"/>
            <a:ext cx="4487150" cy="29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97cea14d9f_0_70"/>
          <p:cNvSpPr txBox="1"/>
          <p:nvPr/>
        </p:nvSpPr>
        <p:spPr>
          <a:xfrm>
            <a:off x="10142225" y="6523475"/>
            <a:ext cx="72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 Light"/>
                <a:ea typeface="Open Sans Light"/>
                <a:cs typeface="Open Sans Light"/>
                <a:sym typeface="Open Sans Light"/>
              </a:rPr>
              <a:t>CI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0" name="Google Shape;170;g197cea14d9f_0_70"/>
          <p:cNvSpPr txBox="1"/>
          <p:nvPr/>
        </p:nvSpPr>
        <p:spPr>
          <a:xfrm>
            <a:off x="13216700" y="4306925"/>
            <a:ext cx="70530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Przykład 2:</a:t>
            </a:r>
            <a:endParaRPr sz="4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Klient chce nowej wersji aplikacji, ale nie została ona przetestowana, chyba nie wrzucisz tego na środowisko produkcyjne? </a:t>
            </a:r>
            <a:endParaRPr sz="4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71" name="Google Shape;171;g197cea14d9f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8650" y="8193276"/>
            <a:ext cx="4487150" cy="29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97cea14d9f_0_70"/>
          <p:cNvSpPr txBox="1"/>
          <p:nvPr/>
        </p:nvSpPr>
        <p:spPr>
          <a:xfrm>
            <a:off x="21748625" y="9429300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 Light"/>
                <a:ea typeface="Open Sans Light"/>
                <a:cs typeface="Open Sans Light"/>
                <a:sym typeface="Open Sans Light"/>
              </a:rPr>
              <a:t>CD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97cea14d9f_0_83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</a:t>
            </a:r>
            <a:endParaRPr/>
          </a:p>
        </p:txBody>
      </p:sp>
      <p:sp>
        <p:nvSpPr>
          <p:cNvPr id="178" name="Google Shape;178;g197cea14d9f_0_83"/>
          <p:cNvSpPr txBox="1"/>
          <p:nvPr>
            <p:ph idx="1" type="body"/>
          </p:nvPr>
        </p:nvSpPr>
        <p:spPr>
          <a:xfrm>
            <a:off x="14076000" y="835000"/>
            <a:ext cx="98985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Akcje zapisujemy w postaci plików o rozszerzeniu .yml (albo .yaml) w katalogu .github/workflows w folderze źródłowym projektu</a:t>
            </a:r>
            <a:endParaRPr/>
          </a:p>
        </p:txBody>
      </p:sp>
      <p:sp>
        <p:nvSpPr>
          <p:cNvPr id="179" name="Google Shape;179;g197cea14d9f_0_83"/>
          <p:cNvSpPr txBox="1"/>
          <p:nvPr>
            <p:ph idx="2" type="subTitle"/>
          </p:nvPr>
        </p:nvSpPr>
        <p:spPr>
          <a:xfrm>
            <a:off x="1095650" y="3035275"/>
            <a:ext cx="126486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Zautomatyzuj swój proces za pomocą wydarzeń uruchamianych akcjami</a:t>
            </a:r>
            <a:endParaRPr/>
          </a:p>
        </p:txBody>
      </p:sp>
      <p:sp>
        <p:nvSpPr>
          <p:cNvPr id="180" name="Google Shape;180;g197cea14d9f_0_83"/>
          <p:cNvSpPr txBox="1"/>
          <p:nvPr/>
        </p:nvSpPr>
        <p:spPr>
          <a:xfrm>
            <a:off x="893050" y="7067800"/>
            <a:ext cx="5339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Open Sans Light"/>
                <a:ea typeface="Open Sans Light"/>
                <a:cs typeface="Open Sans Light"/>
                <a:sym typeface="Open Sans Light"/>
              </a:rPr>
              <a:t>Przykładową akcją będzie sprawdzenie testów, formatowania kodu oraz jego jakości linterem.</a:t>
            </a:r>
            <a:endParaRPr sz="3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81" name="Google Shape;181;g197cea14d9f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775" y="4813450"/>
            <a:ext cx="13923451" cy="690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7cea14d9f_0_31"/>
          <p:cNvSpPr txBox="1"/>
          <p:nvPr>
            <p:ph type="title"/>
          </p:nvPr>
        </p:nvSpPr>
        <p:spPr>
          <a:xfrm>
            <a:off x="4784175" y="3306650"/>
            <a:ext cx="14571300" cy="1293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/>
              <a:t>Przykładowy workflow</a:t>
            </a:r>
            <a:endParaRPr sz="5200"/>
          </a:p>
        </p:txBody>
      </p:sp>
      <p:sp>
        <p:nvSpPr>
          <p:cNvPr id="187" name="Google Shape;187;g197cea14d9f_0_31"/>
          <p:cNvSpPr txBox="1"/>
          <p:nvPr>
            <p:ph idx="1" type="subTitle"/>
          </p:nvPr>
        </p:nvSpPr>
        <p:spPr>
          <a:xfrm>
            <a:off x="5068350" y="9657450"/>
            <a:ext cx="148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g197cea14d9f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625" y="5415175"/>
            <a:ext cx="45148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97cea14d9f_0_31"/>
          <p:cNvSpPr txBox="1"/>
          <p:nvPr/>
        </p:nvSpPr>
        <p:spPr>
          <a:xfrm>
            <a:off x="15163100" y="3987075"/>
            <a:ext cx="4763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Workflow nazywa podając wartość do atrybutu &lt;name&gt; (nie jest to wymagane i nie wszystkie workflowy muszą być nazwane)</a:t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0" name="Google Shape;190;g197cea14d9f_0_31"/>
          <p:cNvSpPr txBox="1"/>
          <p:nvPr/>
        </p:nvSpPr>
        <p:spPr>
          <a:xfrm>
            <a:off x="15497700" y="6018975"/>
            <a:ext cx="38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1" name="Google Shape;191;g197cea14d9f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450" y="4599650"/>
            <a:ext cx="4763550" cy="6170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97cea14d9f_0_31"/>
          <p:cNvSpPr txBox="1"/>
          <p:nvPr/>
        </p:nvSpPr>
        <p:spPr>
          <a:xfrm>
            <a:off x="15163100" y="5813475"/>
            <a:ext cx="5453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W atrybucie “on” </a:t>
            </a: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specyfikujemy</a:t>
            </a: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 akcje uruchamiające dany workflow, mogą to być: otwarcie pull requesta, merge, otwarcie issue</a:t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3" name="Google Shape;193;g197cea14d9f_0_31"/>
          <p:cNvSpPr txBox="1"/>
          <p:nvPr/>
        </p:nvSpPr>
        <p:spPr>
          <a:xfrm>
            <a:off x="15163100" y="7735463"/>
            <a:ext cx="5168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Finalnie definiujemy “jobs” które składają się z kroków (“steps”), w jednym pliku możemy definiować wiele “jobs”, ale nie jest to wskazane</a:t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7cea14d9f_0_103"/>
          <p:cNvSpPr txBox="1"/>
          <p:nvPr>
            <p:ph type="title"/>
          </p:nvPr>
        </p:nvSpPr>
        <p:spPr>
          <a:xfrm>
            <a:off x="2278700" y="3143550"/>
            <a:ext cx="14542500" cy="192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Branch protection rules</a:t>
            </a:r>
            <a:endParaRPr/>
          </a:p>
        </p:txBody>
      </p:sp>
      <p:sp>
        <p:nvSpPr>
          <p:cNvPr id="199" name="Google Shape;199;g197cea14d9f_0_103"/>
          <p:cNvSpPr txBox="1"/>
          <p:nvPr>
            <p:ph idx="2" type="subTitle"/>
          </p:nvPr>
        </p:nvSpPr>
        <p:spPr>
          <a:xfrm>
            <a:off x="2477575" y="4888700"/>
            <a:ext cx="17061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Zapewniamy jakość kodu</a:t>
            </a:r>
            <a:endParaRPr/>
          </a:p>
        </p:txBody>
      </p:sp>
      <p:sp>
        <p:nvSpPr>
          <p:cNvPr id="200" name="Google Shape;200;g197cea14d9f_0_103"/>
          <p:cNvSpPr txBox="1"/>
          <p:nvPr>
            <p:ph idx="1" type="body"/>
          </p:nvPr>
        </p:nvSpPr>
        <p:spPr>
          <a:xfrm>
            <a:off x="3236425" y="8496950"/>
            <a:ext cx="15843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Zdefiniuj które checki muszą, przejść, a które nie są ważne…</a:t>
            </a:r>
            <a:br>
              <a:rPr lang="en-US" sz="3200"/>
            </a:br>
            <a:br>
              <a:rPr lang="en-US" sz="3200"/>
            </a:br>
            <a:r>
              <a:rPr lang="en-US" sz="3200"/>
              <a:t>Istnieją jeszcze inne reguły jak np. liczba approvów danego Pull Requesta.</a:t>
            </a:r>
            <a:endParaRPr sz="3200"/>
          </a:p>
        </p:txBody>
      </p:sp>
      <p:pic>
        <p:nvPicPr>
          <p:cNvPr id="201" name="Google Shape;201;g197cea14d9f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425" y="6221075"/>
            <a:ext cx="143256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